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66" r:id="rId3"/>
    <p:sldId id="257" r:id="rId4"/>
    <p:sldId id="264" r:id="rId5"/>
    <p:sldId id="263" r:id="rId6"/>
    <p:sldId id="270" r:id="rId7"/>
    <p:sldId id="271" r:id="rId8"/>
    <p:sldId id="265" r:id="rId9"/>
    <p:sldId id="268" r:id="rId10"/>
    <p:sldId id="267" r:id="rId11"/>
    <p:sldId id="262" r:id="rId12"/>
    <p:sldId id="269" r:id="rId13"/>
    <p:sldId id="258" r:id="rId14"/>
    <p:sldId id="273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3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0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FABA-FAB6-7316-F3DC-6D566575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7F70D-207D-4F18-1696-FDE9B9AE5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E429B-27A1-A1A4-31C7-2DE249B78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1E0E-B538-616A-8493-4045AA89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EDF9-8281-5E06-E3CB-55176923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59939-C11A-04C1-3A38-C69E45009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91FF-BBB0-E805-5791-894D21698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ED67-E9F0-8BD3-55CE-104D4880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3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0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C33D-C377-3FAB-A845-DDE9091A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D42644-EE63-80A6-B4AF-DC1A4F87B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CFBD1-8FC1-FD26-D65A-6E79B8D0A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019B-38DC-F17A-FFB3-67E677C65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hyperlink" Target="https://en.wikipedia.org/wiki/Floor" TargetMode="External"/><Relationship Id="rId7" Type="http://schemas.openxmlformats.org/officeDocument/2006/relationships/hyperlink" Target="https://en.wikipedia.org/wiki/Probability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wing_needle" TargetMode="External"/><Relationship Id="rId11" Type="http://schemas.openxmlformats.org/officeDocument/2006/relationships/image" Target="../media/image100.png"/><Relationship Id="rId5" Type="http://schemas.openxmlformats.org/officeDocument/2006/relationships/hyperlink" Target="https://en.wikipedia.org/wiki/Wood" TargetMode="External"/><Relationship Id="rId10" Type="http://schemas.microsoft.com/office/2007/relationships/hdphoto" Target="../media/hdphoto1.wdp"/><Relationship Id="rId4" Type="http://schemas.openxmlformats.org/officeDocument/2006/relationships/hyperlink" Target="https://en.wikipedia.org/wiki/Parallel_(geometry)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206451"/>
            <a:ext cx="9440034" cy="1828801"/>
          </a:xfrm>
        </p:spPr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035249"/>
            <a:ext cx="9440034" cy="1049868"/>
          </a:xfrm>
        </p:spPr>
        <p:txBody>
          <a:bodyPr/>
          <a:lstStyle/>
          <a:p>
            <a:r>
              <a:rPr lang="en-GB" dirty="0"/>
              <a:t>Lecture 7: Monte Carlo Integration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CEEF-B78C-147A-9C23-3A26E26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22" y="215280"/>
            <a:ext cx="4245576" cy="39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DCFA-CC0D-98CB-5D62-E382F2BA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65C4-A804-F754-58B6-A819ABC4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Expectation, probability distribution, probability</a:t>
            </a:r>
          </a:p>
        </p:txBody>
      </p:sp>
      <p:pic>
        <p:nvPicPr>
          <p:cNvPr id="1026" name="Picture 2" descr="Spin The Bottle Drinking Game">
            <a:extLst>
              <a:ext uri="{FF2B5EF4-FFF2-40B4-BE49-F238E27FC236}">
                <a16:creationId xmlns:a16="http://schemas.microsoft.com/office/drawing/2014/main" id="{DF2D7B02-1622-FDC5-1B34-3C663E8D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73" y="2132888"/>
            <a:ext cx="3036606" cy="30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126894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8465-7C91-D5BE-B54C-511B59FB5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6B3-F7E1-ECF7-959C-99F8790C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399504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A99-88E3-6040-B94A-627B237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a circle</a:t>
            </a:r>
          </a:p>
        </p:txBody>
      </p:sp>
    </p:spTree>
    <p:extLst>
      <p:ext uri="{BB962C8B-B14F-4D97-AF65-F5344CB8AC3E}">
        <p14:creationId xmlns:p14="http://schemas.microsoft.com/office/powerpoint/2010/main" val="204435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8716-8E16-1051-B4E0-E9E2E8AF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03BA-2FCE-F5E9-8DE2-B6400E68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integrating circles to general functions</a:t>
            </a:r>
          </a:p>
        </p:txBody>
      </p:sp>
    </p:spTree>
    <p:extLst>
      <p:ext uri="{BB962C8B-B14F-4D97-AF65-F5344CB8AC3E}">
        <p14:creationId xmlns:p14="http://schemas.microsoft.com/office/powerpoint/2010/main" val="207231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FA4-E824-A54E-A2B5-84D45AB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 …</a:t>
            </a:r>
          </a:p>
        </p:txBody>
      </p:sp>
    </p:spTree>
    <p:extLst>
      <p:ext uri="{BB962C8B-B14F-4D97-AF65-F5344CB8AC3E}">
        <p14:creationId xmlns:p14="http://schemas.microsoft.com/office/powerpoint/2010/main" val="245672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D8C-F68F-A048-9E76-B6F0B5B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</p:spTree>
    <p:extLst>
      <p:ext uri="{BB962C8B-B14F-4D97-AF65-F5344CB8AC3E}">
        <p14:creationId xmlns:p14="http://schemas.microsoft.com/office/powerpoint/2010/main" val="41447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C15E-86D0-CF2E-B1C3-59B484B7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9E5E6-84EE-FBD7-11A2-8DAAF405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3" y="1280987"/>
            <a:ext cx="5750406" cy="53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04" y="1402301"/>
            <a:ext cx="3299365" cy="489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8" y="1095958"/>
            <a:ext cx="2288256" cy="3396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37467-1366-5F48-AFE6-AE441A53172F}"/>
              </a:ext>
            </a:extLst>
          </p:cNvPr>
          <p:cNvSpPr/>
          <p:nvPr/>
        </p:nvSpPr>
        <p:spPr>
          <a:xfrm>
            <a:off x="3083218" y="1207904"/>
            <a:ext cx="7139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Suppose we have a </a:t>
            </a:r>
            <a:r>
              <a:rPr lang="en-GB" dirty="0">
                <a:hlinkClick r:id="rId3" tooltip="Flo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floor</a:t>
            </a:r>
            <a:r>
              <a:rPr lang="en-GB" dirty="0"/>
              <a:t> made of </a:t>
            </a:r>
            <a:r>
              <a:rPr lang="en-GB" dirty="0">
                <a:hlinkClick r:id="rId4" tooltip="Parallel (geomet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</a:t>
            </a:r>
            <a:r>
              <a:rPr lang="en-GB" dirty="0"/>
              <a:t> strips of </a:t>
            </a:r>
            <a:r>
              <a:rPr lang="en-GB" dirty="0">
                <a:hlinkClick r:id="rId5" tooltip="W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wood</a:t>
            </a:r>
            <a:r>
              <a:rPr lang="en-GB" dirty="0"/>
              <a:t>, each the same width, and we drop a </a:t>
            </a:r>
            <a:r>
              <a:rPr lang="en-GB" dirty="0">
                <a:hlinkClick r:id="rId6" tooltip="Sewing need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needle</a:t>
            </a:r>
            <a:r>
              <a:rPr lang="en-GB" dirty="0"/>
              <a:t> onto the floor. What is the </a:t>
            </a:r>
            <a:r>
              <a:rPr lang="en-GB" dirty="0">
                <a:hlinkClick r:id="rId7" tooltip="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GB" dirty="0"/>
              <a:t> that the needle will lie across a line between two strips?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F108-D600-6047-8781-29C2805DF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62" y="2350780"/>
            <a:ext cx="4002454" cy="400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BBCC-C092-594F-8E5E-766B7C522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4" y="3279883"/>
            <a:ext cx="755602" cy="755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F189B-E662-CE40-BBE2-D30FBF02409C}"/>
              </a:ext>
            </a:extLst>
          </p:cNvPr>
          <p:cNvSpPr txBox="1"/>
          <p:nvPr/>
        </p:nvSpPr>
        <p:spPr>
          <a:xfrm>
            <a:off x="8745416" y="26095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/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&lt; 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B0FA-9F25-CE40-95C2-D171094B2EAD}"/>
              </a:ext>
            </a:extLst>
          </p:cNvPr>
          <p:cNvSpPr/>
          <p:nvPr/>
        </p:nvSpPr>
        <p:spPr>
          <a:xfrm>
            <a:off x="4237583" y="5590079"/>
            <a:ext cx="50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dmcpress.org</a:t>
            </a:r>
            <a:r>
              <a:rPr lang="en-US" dirty="0"/>
              <a:t>/cm/</a:t>
            </a:r>
            <a:r>
              <a:rPr lang="en-US" dirty="0" err="1"/>
              <a:t>buffon</a:t>
            </a:r>
            <a:r>
              <a:rPr lang="en-US" dirty="0"/>
              <a:t>/</a:t>
            </a:r>
            <a:r>
              <a:rPr lang="en-US" dirty="0" err="1"/>
              <a:t>experiment.html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78FCC-6DA3-EB4C-8AD6-991F657EC3C9}"/>
              </a:ext>
            </a:extLst>
          </p:cNvPr>
          <p:cNvSpPr/>
          <p:nvPr/>
        </p:nvSpPr>
        <p:spPr>
          <a:xfrm>
            <a:off x="2877706" y="5309772"/>
            <a:ext cx="649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people.orie.cornell.edu</a:t>
            </a:r>
            <a:r>
              <a:rPr lang="en-US" dirty="0"/>
              <a:t>/</a:t>
            </a:r>
            <a:r>
              <a:rPr lang="en-US" dirty="0" err="1"/>
              <a:t>sbanerjee</a:t>
            </a:r>
            <a:r>
              <a:rPr lang="en-US" dirty="0"/>
              <a:t>/courses/orie4580f20/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AFD0-2602-5C44-84A0-BBF4CC2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38" y="1018111"/>
            <a:ext cx="8739016" cy="436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9E0A-7317-9D26-42AC-FCB3364D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5"/>
          <a:stretch/>
        </p:blipFill>
        <p:spPr>
          <a:xfrm>
            <a:off x="415745" y="1095958"/>
            <a:ext cx="1436501" cy="1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F9E-C08C-565A-9FDD-7608D70B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FB67-905A-8FD0-5E54-9CA4618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4311" y="213876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D5C0F-922B-D394-5D4C-5060D478F8ED}"/>
              </a:ext>
            </a:extLst>
          </p:cNvPr>
          <p:cNvSpPr txBox="1"/>
          <p:nvPr/>
        </p:nvSpPr>
        <p:spPr>
          <a:xfrm>
            <a:off x="7205961" y="2845601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C1181-C7CF-C951-7BD4-6C2CE6FA941A}"/>
              </a:ext>
            </a:extLst>
          </p:cNvPr>
          <p:cNvSpPr txBox="1"/>
          <p:nvPr/>
        </p:nvSpPr>
        <p:spPr>
          <a:xfrm>
            <a:off x="2323635" y="2865730"/>
            <a:ext cx="229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  in motion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0BDCF-74DE-78BA-F610-46DBCE69022B}"/>
              </a:ext>
            </a:extLst>
          </p:cNvPr>
          <p:cNvSpPr/>
          <p:nvPr/>
        </p:nvSpPr>
        <p:spPr>
          <a:xfrm>
            <a:off x="6187825" y="3786589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45045F-A741-2528-3B52-056FF6AC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045213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2B86D-3C16-2EA2-B2C4-09275294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88089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9583CF0-F3E9-928F-F65F-A96A2F09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30965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7AA143A-E293-EF83-C1FB-CAD0D468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473841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E7F90-9FFB-C697-410A-507743B2D61F}"/>
              </a:ext>
            </a:extLst>
          </p:cNvPr>
          <p:cNvCxnSpPr/>
          <p:nvPr/>
        </p:nvCxnSpPr>
        <p:spPr>
          <a:xfrm rot="5400000" flipH="1" flipV="1">
            <a:off x="7187957" y="2928538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5FE5E9-902C-107E-7BF6-5A5EDB70A658}"/>
              </a:ext>
            </a:extLst>
          </p:cNvPr>
          <p:cNvSpPr txBox="1"/>
          <p:nvPr/>
        </p:nvSpPr>
        <p:spPr>
          <a:xfrm>
            <a:off x="8616717" y="36437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AB14D-0188-E04A-4B03-9C10FBEF59E1}"/>
              </a:ext>
            </a:extLst>
          </p:cNvPr>
          <p:cNvSpPr txBox="1"/>
          <p:nvPr/>
        </p:nvSpPr>
        <p:spPr>
          <a:xfrm>
            <a:off x="5946398" y="3858027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EE7D2-9C5C-819C-64E0-5802E140EB2B}"/>
              </a:ext>
            </a:extLst>
          </p:cNvPr>
          <p:cNvSpPr txBox="1"/>
          <p:nvPr/>
        </p:nvSpPr>
        <p:spPr>
          <a:xfrm>
            <a:off x="7545147" y="4215217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6D6E-496B-AC15-D639-ABCE6164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60E-EA42-1AF1-B9FB-B9212005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integrals, at the core of rendering!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0A35-0F83-0D8C-958C-25B2A7A2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4132" y="124145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56539-C8B3-7EF3-FCB2-F4B270F6FE40}"/>
              </a:ext>
            </a:extLst>
          </p:cNvPr>
          <p:cNvSpPr txBox="1"/>
          <p:nvPr/>
        </p:nvSpPr>
        <p:spPr>
          <a:xfrm>
            <a:off x="7265782" y="1948293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3895E-EDD4-23A4-8A3C-7DA223DD22FB}"/>
              </a:ext>
            </a:extLst>
          </p:cNvPr>
          <p:cNvSpPr txBox="1"/>
          <p:nvPr/>
        </p:nvSpPr>
        <p:spPr>
          <a:xfrm>
            <a:off x="1036866" y="5116326"/>
            <a:ext cx="2228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Fixed steps in time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1F22E-9192-99CD-16E9-B9E950323960}"/>
              </a:ext>
            </a:extLst>
          </p:cNvPr>
          <p:cNvSpPr/>
          <p:nvPr/>
        </p:nvSpPr>
        <p:spPr>
          <a:xfrm>
            <a:off x="6247646" y="2889281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B89D0-E02F-F7E2-B393-DABABF53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05034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3BE3-B5D8-3999-8755-5F0CA800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247910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EB62BA5-1A41-BA5D-F4CE-585C3DC2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90786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FB15A50-FDDB-0D19-B700-BACCDA31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533662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5B0FF-CB88-25D4-D1F9-D29CF3BC211B}"/>
              </a:ext>
            </a:extLst>
          </p:cNvPr>
          <p:cNvCxnSpPr/>
          <p:nvPr/>
        </p:nvCxnSpPr>
        <p:spPr>
          <a:xfrm rot="5400000" flipH="1" flipV="1">
            <a:off x="7247778" y="2031230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D85B3-FBA0-6479-2DAB-778533EA697F}"/>
              </a:ext>
            </a:extLst>
          </p:cNvPr>
          <p:cNvSpPr txBox="1"/>
          <p:nvPr/>
        </p:nvSpPr>
        <p:spPr>
          <a:xfrm>
            <a:off x="8676538" y="2746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70885-1FDB-0E2C-9EBF-BA6BC0E94AF6}"/>
              </a:ext>
            </a:extLst>
          </p:cNvPr>
          <p:cNvSpPr txBox="1"/>
          <p:nvPr/>
        </p:nvSpPr>
        <p:spPr>
          <a:xfrm>
            <a:off x="6006219" y="2960719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31630-615A-FE4B-CD6D-022F0CA8D687}"/>
              </a:ext>
            </a:extLst>
          </p:cNvPr>
          <p:cNvSpPr txBox="1"/>
          <p:nvPr/>
        </p:nvSpPr>
        <p:spPr>
          <a:xfrm>
            <a:off x="7604968" y="3317909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C1BFC5-0391-BC21-8F8B-0D9A9AC8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3329FE7-36EE-AD3E-70DD-B5B56578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5937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0BE7AF-009C-D213-EF67-A637286B476F}"/>
              </a:ext>
            </a:extLst>
          </p:cNvPr>
          <p:cNvSpPr txBox="1"/>
          <p:nvPr/>
        </p:nvSpPr>
        <p:spPr>
          <a:xfrm>
            <a:off x="8747976" y="5116326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Random samples in time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2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refresher</a:t>
            </a:r>
          </a:p>
        </p:txBody>
      </p:sp>
    </p:spTree>
    <p:extLst>
      <p:ext uri="{BB962C8B-B14F-4D97-AF65-F5344CB8AC3E}">
        <p14:creationId xmlns:p14="http://schemas.microsoft.com/office/powerpoint/2010/main" val="86647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1C55-5FED-1A20-4856-EE284806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DB52-2B37-2855-6DD4-56BACDEE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1D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5C68E-1A4C-906F-F4F3-99CEFD0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" y="303553"/>
            <a:ext cx="127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70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201</Words>
  <Application>Microsoft Macintosh PowerPoint</Application>
  <PresentationFormat>Widescreen</PresentationFormat>
  <Paragraphs>43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Calisto MT</vt:lpstr>
      <vt:lpstr>Cambria Math</vt:lpstr>
      <vt:lpstr>Wingdings 2</vt:lpstr>
      <vt:lpstr>Slate</vt:lpstr>
      <vt:lpstr>Computer Graphics Rendering</vt:lpstr>
      <vt:lpstr>Recap</vt:lpstr>
      <vt:lpstr>Using randomness</vt:lpstr>
      <vt:lpstr>Using randomness</vt:lpstr>
      <vt:lpstr>Using randomness</vt:lpstr>
      <vt:lpstr>Why all the fuss?</vt:lpstr>
      <vt:lpstr>Estimating integrals, at the core of rendering!</vt:lpstr>
      <vt:lpstr>Random variables: refresher</vt:lpstr>
      <vt:lpstr>Continuous 1D distribution</vt:lpstr>
      <vt:lpstr>Expectation, probability distribution, probability</vt:lpstr>
      <vt:lpstr>Numerical integration using random samples</vt:lpstr>
      <vt:lpstr>Numerical integration using random samples</vt:lpstr>
      <vt:lpstr>Area of a circle</vt:lpstr>
      <vt:lpstr>From integrating circles to general functions</vt:lpstr>
      <vt:lpstr>Formally …</vt:lpstr>
      <vt:lpstr>Importance sampling: intuition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77</cp:revision>
  <dcterms:created xsi:type="dcterms:W3CDTF">2019-10-01T09:11:44Z</dcterms:created>
  <dcterms:modified xsi:type="dcterms:W3CDTF">2025-10-22T15:26:38Z</dcterms:modified>
</cp:coreProperties>
</file>